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Barlow Condensed"/>
      <p:regular r:id="rId17"/>
      <p:bold r:id="rId18"/>
      <p:italic r:id="rId19"/>
      <p:boldItalic r:id="rId20"/>
    </p:embeddedFont>
    <p:embeddedFont>
      <p:font typeface="Syncopate"/>
      <p:regular r:id="rId21"/>
      <p:bold r:id="rId22"/>
    </p:embeddedFont>
    <p:embeddedFont>
      <p:font typeface="Barlow Condensed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Condensed-boldItalic.fntdata"/><Relationship Id="rId22" Type="http://schemas.openxmlformats.org/officeDocument/2006/relationships/font" Target="fonts/Syncopate-bold.fntdata"/><Relationship Id="rId21" Type="http://schemas.openxmlformats.org/officeDocument/2006/relationships/font" Target="fonts/Syncopate-regular.fntdata"/><Relationship Id="rId24" Type="http://schemas.openxmlformats.org/officeDocument/2006/relationships/font" Target="fonts/BarlowCondensedLight-bold.fntdata"/><Relationship Id="rId23" Type="http://schemas.openxmlformats.org/officeDocument/2006/relationships/font" Target="fonts/BarlowCondense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CondensedLight-boldItalic.fntdata"/><Relationship Id="rId25" Type="http://schemas.openxmlformats.org/officeDocument/2006/relationships/font" Target="fonts/BarlowCondensed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BarlowCondensed-regular.fntdata"/><Relationship Id="rId16" Type="http://schemas.openxmlformats.org/officeDocument/2006/relationships/slide" Target="slides/slide11.xml"/><Relationship Id="rId19" Type="http://schemas.openxmlformats.org/officeDocument/2006/relationships/font" Target="fonts/BarlowCondensed-italic.fntdata"/><Relationship Id="rId18" Type="http://schemas.openxmlformats.org/officeDocument/2006/relationships/font" Target="fonts/BarlowCondense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0d90f0e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0d90f0e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0d880f1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0d880f1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0d90f0e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0d90f0e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0d90f0e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0d90f0e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0d90f0e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0d90f0e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b1d03db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b1d03db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0d90f0e82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0d90f0e8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0d90f0e82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0d90f0e82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0d880f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0d880f1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0d90f0e8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0d90f0e8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0d90f0e8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0d90f0e8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5143499"/>
          </a:xfrm>
          <a:prstGeom prst="rect">
            <a:avLst/>
          </a:prstGeom>
          <a:noFill/>
          <a:ln>
            <a:noFill/>
          </a:ln>
        </p:spPr>
      </p:pic>
      <p:sp>
        <p:nvSpPr>
          <p:cNvPr id="55" name="Google Shape;55;p13"/>
          <p:cNvSpPr txBox="1"/>
          <p:nvPr/>
        </p:nvSpPr>
        <p:spPr>
          <a:xfrm>
            <a:off x="715675" y="2794625"/>
            <a:ext cx="30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Syncopate"/>
                <a:ea typeface="Syncopate"/>
                <a:cs typeface="Syncopate"/>
                <a:sym typeface="Syncopate"/>
              </a:rPr>
              <a:t>Team Delta Sonics</a:t>
            </a:r>
            <a:endParaRPr>
              <a:solidFill>
                <a:schemeClr val="lt1"/>
              </a:solidFill>
              <a:latin typeface="Syncopate"/>
              <a:ea typeface="Syncopate"/>
              <a:cs typeface="Syncopate"/>
              <a:sym typeface="Syncopate"/>
            </a:endParaRPr>
          </a:p>
        </p:txBody>
      </p:sp>
      <p:sp>
        <p:nvSpPr>
          <p:cNvPr id="56" name="Google Shape;56;p13"/>
          <p:cNvSpPr txBox="1"/>
          <p:nvPr/>
        </p:nvSpPr>
        <p:spPr>
          <a:xfrm>
            <a:off x="715675" y="3194825"/>
            <a:ext cx="247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500">
                <a:solidFill>
                  <a:schemeClr val="lt1"/>
                </a:solidFill>
                <a:latin typeface="Barlow Condensed"/>
                <a:ea typeface="Barlow Condensed"/>
                <a:cs typeface="Barlow Condensed"/>
                <a:sym typeface="Barlow Condensed"/>
              </a:rPr>
              <a:t>Chirag Satapathy</a:t>
            </a:r>
            <a:endParaRPr sz="1500">
              <a:solidFill>
                <a:schemeClr val="lt1"/>
              </a:solidFill>
              <a:latin typeface="Barlow Condensed"/>
              <a:ea typeface="Barlow Condensed"/>
              <a:cs typeface="Barlow Condensed"/>
              <a:sym typeface="Barlow Condensed"/>
            </a:endParaRPr>
          </a:p>
          <a:p>
            <a:pPr indent="0" lvl="0" marL="0" rtl="0" algn="l">
              <a:spcBef>
                <a:spcPts val="0"/>
              </a:spcBef>
              <a:spcAft>
                <a:spcPts val="0"/>
              </a:spcAft>
              <a:buNone/>
            </a:pPr>
            <a:r>
              <a:rPr lang="pt-BR" sz="1500">
                <a:solidFill>
                  <a:schemeClr val="lt1"/>
                </a:solidFill>
                <a:latin typeface="Barlow Condensed"/>
                <a:ea typeface="Barlow Condensed"/>
                <a:cs typeface="Barlow Condensed"/>
                <a:sym typeface="Barlow Condensed"/>
              </a:rPr>
              <a:t>Anusuiya Bora</a:t>
            </a:r>
            <a:endParaRPr sz="1500">
              <a:solidFill>
                <a:schemeClr val="lt1"/>
              </a:solidFill>
              <a:latin typeface="Barlow Condensed"/>
              <a:ea typeface="Barlow Condensed"/>
              <a:cs typeface="Barlow Condensed"/>
              <a:sym typeface="Barlow Condensed"/>
            </a:endParaRPr>
          </a:p>
          <a:p>
            <a:pPr indent="0" lvl="0" marL="0" rtl="0" algn="l">
              <a:spcBef>
                <a:spcPts val="0"/>
              </a:spcBef>
              <a:spcAft>
                <a:spcPts val="0"/>
              </a:spcAft>
              <a:buNone/>
            </a:pPr>
            <a:r>
              <a:rPr lang="pt-BR" sz="1500">
                <a:solidFill>
                  <a:schemeClr val="lt1"/>
                </a:solidFill>
                <a:latin typeface="Barlow Condensed"/>
                <a:ea typeface="Barlow Condensed"/>
                <a:cs typeface="Barlow Condensed"/>
                <a:sym typeface="Barlow Condensed"/>
              </a:rPr>
              <a:t>Mylena Almeida</a:t>
            </a:r>
            <a:endParaRPr sz="1500">
              <a:solidFill>
                <a:schemeClr val="lt1"/>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rPr lang="pt-BR" sz="1500">
                <a:solidFill>
                  <a:schemeClr val="lt1"/>
                </a:solidFill>
                <a:latin typeface="Barlow Condensed"/>
                <a:ea typeface="Barlow Condensed"/>
                <a:cs typeface="Barlow Condensed"/>
                <a:sym typeface="Barlow Condensed"/>
              </a:rPr>
              <a:t>Hrishikesh Gokhale</a:t>
            </a:r>
            <a:endParaRPr sz="1500">
              <a:solidFill>
                <a:schemeClr val="lt1"/>
              </a:solidFill>
              <a:latin typeface="Barlow Condensed"/>
              <a:ea typeface="Barlow Condensed"/>
              <a:cs typeface="Barlow Condensed"/>
              <a:sym typeface="Barlow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0" y="0"/>
            <a:ext cx="9144003" cy="5143490"/>
          </a:xfrm>
          <a:prstGeom prst="rect">
            <a:avLst/>
          </a:prstGeom>
          <a:noFill/>
          <a:ln>
            <a:noFill/>
          </a:ln>
        </p:spPr>
      </p:pic>
      <p:sp>
        <p:nvSpPr>
          <p:cNvPr id="129" name="Google Shape;129;p22"/>
          <p:cNvSpPr txBox="1"/>
          <p:nvPr/>
        </p:nvSpPr>
        <p:spPr>
          <a:xfrm>
            <a:off x="1091625" y="1124800"/>
            <a:ext cx="5534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Future Prospects</a:t>
            </a:r>
            <a:endParaRPr sz="2600">
              <a:solidFill>
                <a:schemeClr val="lt1"/>
              </a:solidFill>
              <a:latin typeface="Syncopate"/>
              <a:ea typeface="Syncopate"/>
              <a:cs typeface="Syncopate"/>
              <a:sym typeface="Syncopate"/>
            </a:endParaRPr>
          </a:p>
        </p:txBody>
      </p:sp>
      <p:sp>
        <p:nvSpPr>
          <p:cNvPr id="130" name="Google Shape;130;p22"/>
          <p:cNvSpPr txBox="1"/>
          <p:nvPr/>
        </p:nvSpPr>
        <p:spPr>
          <a:xfrm>
            <a:off x="1011375" y="1966800"/>
            <a:ext cx="6726900" cy="215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Barlow Condensed Light"/>
              <a:buChar char="●"/>
            </a:pPr>
            <a:r>
              <a:rPr lang="pt-BR" sz="1600">
                <a:solidFill>
                  <a:schemeClr val="lt1"/>
                </a:solidFill>
                <a:latin typeface="Barlow Condensed Light"/>
                <a:ea typeface="Barlow Condensed Light"/>
                <a:cs typeface="Barlow Condensed Light"/>
                <a:sym typeface="Barlow Condensed Light"/>
              </a:rPr>
              <a:t>Expanding the algorithm to compute for higher order </a:t>
            </a:r>
            <a:br>
              <a:rPr lang="pt-BR" sz="1600">
                <a:solidFill>
                  <a:schemeClr val="lt1"/>
                </a:solidFill>
                <a:latin typeface="Barlow Condensed Light"/>
                <a:ea typeface="Barlow Condensed Light"/>
                <a:cs typeface="Barlow Condensed Light"/>
                <a:sym typeface="Barlow Condensed Light"/>
              </a:rPr>
            </a:br>
            <a:r>
              <a:rPr lang="pt-BR" sz="1600">
                <a:solidFill>
                  <a:schemeClr val="lt1"/>
                </a:solidFill>
                <a:latin typeface="Barlow Condensed Light"/>
                <a:ea typeface="Barlow Condensed Light"/>
                <a:cs typeface="Barlow Condensed Light"/>
                <a:sym typeface="Barlow Condensed Light"/>
              </a:rPr>
              <a:t>organic compounds like aromatic hydrocarbons. </a:t>
            </a:r>
            <a:endParaRPr sz="1600">
              <a:solidFill>
                <a:schemeClr val="lt1"/>
              </a:solidFill>
              <a:latin typeface="Barlow Condensed Light"/>
              <a:ea typeface="Barlow Condensed Light"/>
              <a:cs typeface="Barlow Condensed Light"/>
              <a:sym typeface="Barlow Condensed Light"/>
            </a:endParaRPr>
          </a:p>
          <a:p>
            <a:pPr indent="0" lvl="0" marL="0" rtl="0" algn="l">
              <a:spcBef>
                <a:spcPts val="0"/>
              </a:spcBef>
              <a:spcAft>
                <a:spcPts val="0"/>
              </a:spcAft>
              <a:buNone/>
            </a:pPr>
            <a:r>
              <a:t/>
            </a:r>
            <a:endParaRPr sz="1600">
              <a:solidFill>
                <a:schemeClr val="lt1"/>
              </a:solidFill>
              <a:latin typeface="Barlow Condensed Light"/>
              <a:ea typeface="Barlow Condensed Light"/>
              <a:cs typeface="Barlow Condensed Light"/>
              <a:sym typeface="Barlow Condensed Light"/>
            </a:endParaRPr>
          </a:p>
          <a:p>
            <a:pPr indent="-330200" lvl="0" marL="457200" rtl="0" algn="l">
              <a:spcBef>
                <a:spcPts val="0"/>
              </a:spcBef>
              <a:spcAft>
                <a:spcPts val="0"/>
              </a:spcAft>
              <a:buClr>
                <a:schemeClr val="lt1"/>
              </a:buClr>
              <a:buSzPts val="1600"/>
              <a:buFont typeface="Barlow Condensed Light"/>
              <a:buChar char="●"/>
            </a:pPr>
            <a:r>
              <a:rPr lang="pt-BR" sz="1600">
                <a:solidFill>
                  <a:schemeClr val="lt1"/>
                </a:solidFill>
                <a:latin typeface="Barlow Condensed Light"/>
                <a:ea typeface="Barlow Condensed Light"/>
                <a:cs typeface="Barlow Condensed Light"/>
                <a:sym typeface="Barlow Condensed Light"/>
              </a:rPr>
              <a:t>Improvising and integrating the code with the FIGMA </a:t>
            </a:r>
            <a:br>
              <a:rPr lang="pt-BR" sz="1600">
                <a:solidFill>
                  <a:schemeClr val="lt1"/>
                </a:solidFill>
                <a:latin typeface="Barlow Condensed Light"/>
                <a:ea typeface="Barlow Condensed Light"/>
                <a:cs typeface="Barlow Condensed Light"/>
                <a:sym typeface="Barlow Condensed Light"/>
              </a:rPr>
            </a:br>
            <a:r>
              <a:rPr lang="pt-BR" sz="1600">
                <a:solidFill>
                  <a:schemeClr val="lt1"/>
                </a:solidFill>
                <a:latin typeface="Barlow Condensed Light"/>
                <a:ea typeface="Barlow Condensed Light"/>
                <a:cs typeface="Barlow Condensed Light"/>
                <a:sym typeface="Barlow Condensed Light"/>
              </a:rPr>
              <a:t>prototype of UI/UX.</a:t>
            </a:r>
            <a:br>
              <a:rPr lang="pt-BR" sz="1600">
                <a:solidFill>
                  <a:schemeClr val="lt1"/>
                </a:solidFill>
                <a:latin typeface="Barlow Condensed Light"/>
                <a:ea typeface="Barlow Condensed Light"/>
                <a:cs typeface="Barlow Condensed Light"/>
                <a:sym typeface="Barlow Condensed Light"/>
              </a:rPr>
            </a:br>
            <a:endParaRPr sz="1600">
              <a:solidFill>
                <a:schemeClr val="lt1"/>
              </a:solidFill>
              <a:latin typeface="Barlow Condensed Light"/>
              <a:ea typeface="Barlow Condensed Light"/>
              <a:cs typeface="Barlow Condensed Light"/>
              <a:sym typeface="Barlow Condensed Light"/>
            </a:endParaRPr>
          </a:p>
          <a:p>
            <a:pPr indent="-330200" lvl="0" marL="457200" rtl="0" algn="l">
              <a:spcBef>
                <a:spcPts val="0"/>
              </a:spcBef>
              <a:spcAft>
                <a:spcPts val="0"/>
              </a:spcAft>
              <a:buClr>
                <a:schemeClr val="lt1"/>
              </a:buClr>
              <a:buSzPts val="1600"/>
              <a:buFont typeface="Barlow Condensed Light"/>
              <a:buChar char="●"/>
            </a:pPr>
            <a:r>
              <a:rPr lang="pt-BR" sz="1600">
                <a:solidFill>
                  <a:schemeClr val="lt1"/>
                </a:solidFill>
                <a:latin typeface="Barlow Condensed Light"/>
                <a:ea typeface="Barlow Condensed Light"/>
                <a:cs typeface="Barlow Condensed Light"/>
                <a:sym typeface="Barlow Condensed Light"/>
              </a:rPr>
              <a:t>Providing an educational service to enjoy the process of </a:t>
            </a:r>
            <a:br>
              <a:rPr lang="pt-BR" sz="1600">
                <a:solidFill>
                  <a:schemeClr val="lt1"/>
                </a:solidFill>
                <a:latin typeface="Barlow Condensed Light"/>
                <a:ea typeface="Barlow Condensed Light"/>
                <a:cs typeface="Barlow Condensed Light"/>
                <a:sym typeface="Barlow Condensed Light"/>
              </a:rPr>
            </a:br>
            <a:r>
              <a:rPr lang="pt-BR" sz="1600">
                <a:solidFill>
                  <a:schemeClr val="lt1"/>
                </a:solidFill>
                <a:latin typeface="Barlow Condensed Light"/>
                <a:ea typeface="Barlow Condensed Light"/>
                <a:cs typeface="Barlow Condensed Light"/>
                <a:sym typeface="Barlow Condensed Light"/>
              </a:rPr>
              <a:t>understanding organic chemistry in depth. </a:t>
            </a:r>
            <a:endParaRPr sz="1600">
              <a:solidFill>
                <a:schemeClr val="lt1"/>
              </a:solidFill>
              <a:latin typeface="Barlow Condensed Light"/>
              <a:ea typeface="Barlow Condensed Light"/>
              <a:cs typeface="Barlow Condensed Light"/>
              <a:sym typeface="Barlow Condensed Light"/>
            </a:endParaRPr>
          </a:p>
        </p:txBody>
      </p:sp>
      <p:pic>
        <p:nvPicPr>
          <p:cNvPr id="131" name="Google Shape;131;p22"/>
          <p:cNvPicPr preferRelativeResize="0"/>
          <p:nvPr/>
        </p:nvPicPr>
        <p:blipFill>
          <a:blip r:embed="rId4">
            <a:alphaModFix/>
          </a:blip>
          <a:stretch>
            <a:fillRect/>
          </a:stretch>
        </p:blipFill>
        <p:spPr>
          <a:xfrm>
            <a:off x="5724850" y="1788700"/>
            <a:ext cx="2368399" cy="20770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0" y="0"/>
            <a:ext cx="9144018" cy="5143499"/>
          </a:xfrm>
          <a:prstGeom prst="rect">
            <a:avLst/>
          </a:prstGeom>
          <a:noFill/>
          <a:ln>
            <a:noFill/>
          </a:ln>
        </p:spPr>
      </p:pic>
      <p:sp>
        <p:nvSpPr>
          <p:cNvPr id="137" name="Google Shape;137;p23"/>
          <p:cNvSpPr txBox="1"/>
          <p:nvPr/>
        </p:nvSpPr>
        <p:spPr>
          <a:xfrm>
            <a:off x="2622675" y="1889325"/>
            <a:ext cx="40986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700">
                <a:solidFill>
                  <a:schemeClr val="lt1"/>
                </a:solidFill>
                <a:latin typeface="Syncopate"/>
                <a:ea typeface="Syncopate"/>
                <a:cs typeface="Syncopate"/>
                <a:sym typeface="Syncopate"/>
              </a:rPr>
              <a:t>Thank you!</a:t>
            </a:r>
            <a:endParaRPr sz="3700">
              <a:solidFill>
                <a:schemeClr val="lt1"/>
              </a:solidFill>
              <a:latin typeface="Syncopate"/>
              <a:ea typeface="Syncopate"/>
              <a:cs typeface="Syncopate"/>
              <a:sym typeface="Syncopat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490"/>
          </a:xfrm>
          <a:prstGeom prst="rect">
            <a:avLst/>
          </a:prstGeom>
          <a:noFill/>
          <a:ln>
            <a:noFill/>
          </a:ln>
        </p:spPr>
      </p:pic>
      <p:sp>
        <p:nvSpPr>
          <p:cNvPr id="62" name="Google Shape;62;p14"/>
          <p:cNvSpPr txBox="1"/>
          <p:nvPr/>
        </p:nvSpPr>
        <p:spPr>
          <a:xfrm>
            <a:off x="3258175" y="1164850"/>
            <a:ext cx="505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chemeClr val="lt1"/>
                </a:solidFill>
                <a:latin typeface="Syncopate"/>
                <a:ea typeface="Syncopate"/>
                <a:cs typeface="Syncopate"/>
                <a:sym typeface="Syncopate"/>
              </a:rPr>
              <a:t>Problem Statement</a:t>
            </a:r>
            <a:endParaRPr sz="2400">
              <a:solidFill>
                <a:schemeClr val="lt1"/>
              </a:solidFill>
              <a:latin typeface="Syncopate"/>
              <a:ea typeface="Syncopate"/>
              <a:cs typeface="Syncopate"/>
              <a:sym typeface="Syncopate"/>
            </a:endParaRPr>
          </a:p>
        </p:txBody>
      </p:sp>
      <p:sp>
        <p:nvSpPr>
          <p:cNvPr id="63" name="Google Shape;63;p14"/>
          <p:cNvSpPr txBox="1"/>
          <p:nvPr/>
        </p:nvSpPr>
        <p:spPr>
          <a:xfrm>
            <a:off x="3258175" y="3093650"/>
            <a:ext cx="432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500">
                <a:solidFill>
                  <a:schemeClr val="lt1"/>
                </a:solidFill>
                <a:latin typeface="Barlow Condensed Light"/>
                <a:ea typeface="Barlow Condensed Light"/>
                <a:cs typeface="Barlow Condensed Light"/>
                <a:sym typeface="Barlow Condensed Light"/>
              </a:rPr>
              <a:t>It can also be a tedious task for students, researchers and industrial workers to continuously refer to resources to learn </a:t>
            </a:r>
            <a:br>
              <a:rPr lang="pt-BR" sz="1500">
                <a:solidFill>
                  <a:schemeClr val="lt1"/>
                </a:solidFill>
                <a:latin typeface="Barlow Condensed Light"/>
                <a:ea typeface="Barlow Condensed Light"/>
                <a:cs typeface="Barlow Condensed Light"/>
                <a:sym typeface="Barlow Condensed Light"/>
              </a:rPr>
            </a:br>
            <a:r>
              <a:rPr lang="pt-BR" sz="1500">
                <a:solidFill>
                  <a:schemeClr val="lt1"/>
                </a:solidFill>
                <a:latin typeface="Barlow Condensed Light"/>
                <a:ea typeface="Barlow Condensed Light"/>
                <a:cs typeface="Barlow Condensed Light"/>
                <a:sym typeface="Barlow Condensed Light"/>
              </a:rPr>
              <a:t>and write down structures of hydrocarbons </a:t>
            </a:r>
            <a:br>
              <a:rPr lang="pt-BR" sz="1500">
                <a:solidFill>
                  <a:schemeClr val="lt1"/>
                </a:solidFill>
                <a:latin typeface="Barlow Condensed Light"/>
                <a:ea typeface="Barlow Condensed Light"/>
                <a:cs typeface="Barlow Condensed Light"/>
                <a:sym typeface="Barlow Condensed Light"/>
              </a:rPr>
            </a:br>
            <a:r>
              <a:rPr lang="pt-BR" sz="1500">
                <a:solidFill>
                  <a:schemeClr val="lt1"/>
                </a:solidFill>
                <a:latin typeface="Barlow Condensed Light"/>
                <a:ea typeface="Barlow Condensed Light"/>
                <a:cs typeface="Barlow Condensed Light"/>
                <a:sym typeface="Barlow Condensed Light"/>
              </a:rPr>
              <a:t>as per the IUPAC Nomenclature.  </a:t>
            </a:r>
            <a:endParaRPr sz="1500">
              <a:solidFill>
                <a:schemeClr val="lt1"/>
              </a:solidFill>
              <a:latin typeface="Barlow Condensed Light"/>
              <a:ea typeface="Barlow Condensed Light"/>
              <a:cs typeface="Barlow Condensed Light"/>
              <a:sym typeface="Barlow Condensed Light"/>
            </a:endParaRPr>
          </a:p>
        </p:txBody>
      </p:sp>
      <p:sp>
        <p:nvSpPr>
          <p:cNvPr id="64" name="Google Shape;64;p14"/>
          <p:cNvSpPr txBox="1"/>
          <p:nvPr/>
        </p:nvSpPr>
        <p:spPr>
          <a:xfrm>
            <a:off x="3258175" y="1836750"/>
            <a:ext cx="505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500">
                <a:solidFill>
                  <a:schemeClr val="lt1"/>
                </a:solidFill>
                <a:latin typeface="Barlow Condensed Light"/>
                <a:ea typeface="Barlow Condensed Light"/>
                <a:cs typeface="Barlow Condensed Light"/>
                <a:sym typeface="Barlow Condensed Light"/>
              </a:rPr>
              <a:t>Learning the concepts of organic chemistry can be a daunting process for high school students. Having clear concepts of basic structures like that of hydrocarbons is essential to have a solid foundation to pursue a career in the same field.  </a:t>
            </a:r>
            <a:endParaRPr sz="1500">
              <a:solidFill>
                <a:schemeClr val="lt1"/>
              </a:solidFill>
              <a:latin typeface="Barlow Condensed Light"/>
              <a:ea typeface="Barlow Condensed Light"/>
              <a:cs typeface="Barlow Condensed Light"/>
              <a:sym typeface="Barlow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13" cy="5143501"/>
          </a:xfrm>
          <a:prstGeom prst="rect">
            <a:avLst/>
          </a:prstGeom>
          <a:noFill/>
          <a:ln>
            <a:noFill/>
          </a:ln>
        </p:spPr>
      </p:pic>
      <p:sp>
        <p:nvSpPr>
          <p:cNvPr id="70" name="Google Shape;70;p15"/>
          <p:cNvSpPr txBox="1"/>
          <p:nvPr/>
        </p:nvSpPr>
        <p:spPr>
          <a:xfrm>
            <a:off x="3038400" y="1149225"/>
            <a:ext cx="5117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chemeClr val="lt1"/>
                </a:solidFill>
                <a:latin typeface="Syncopate"/>
                <a:ea typeface="Syncopate"/>
                <a:cs typeface="Syncopate"/>
                <a:sym typeface="Syncopate"/>
              </a:rPr>
              <a:t>How CAN Educhemical HELP?</a:t>
            </a:r>
            <a:endParaRPr sz="1900">
              <a:solidFill>
                <a:schemeClr val="lt1"/>
              </a:solidFill>
              <a:latin typeface="Syncopate"/>
              <a:ea typeface="Syncopate"/>
              <a:cs typeface="Syncopate"/>
              <a:sym typeface="Syncopate"/>
            </a:endParaRPr>
          </a:p>
        </p:txBody>
      </p:sp>
      <p:sp>
        <p:nvSpPr>
          <p:cNvPr id="71" name="Google Shape;71;p15"/>
          <p:cNvSpPr txBox="1"/>
          <p:nvPr/>
        </p:nvSpPr>
        <p:spPr>
          <a:xfrm>
            <a:off x="2962200" y="1872225"/>
            <a:ext cx="5014500" cy="2401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Char char="●"/>
            </a:pPr>
            <a:r>
              <a:rPr lang="pt-BR" sz="1600">
                <a:solidFill>
                  <a:schemeClr val="lt1"/>
                </a:solidFill>
                <a:latin typeface="Barlow Condensed Light"/>
                <a:ea typeface="Barlow Condensed Light"/>
                <a:cs typeface="Barlow Condensed Light"/>
                <a:sym typeface="Barlow Condensed Light"/>
              </a:rPr>
              <a:t>We aim to provide a simple and easy to use platform for users to obtain structures of straight chain hydrocarbons in just 1 click! </a:t>
            </a:r>
            <a:endParaRPr sz="1600">
              <a:solidFill>
                <a:schemeClr val="lt1"/>
              </a:solidFill>
              <a:latin typeface="Barlow Condensed Light"/>
              <a:ea typeface="Barlow Condensed Light"/>
              <a:cs typeface="Barlow Condensed Light"/>
              <a:sym typeface="Barlow Condensed Light"/>
            </a:endParaRPr>
          </a:p>
          <a:p>
            <a:pPr indent="0" lvl="0" marL="457200" rtl="0" algn="l">
              <a:spcBef>
                <a:spcPts val="0"/>
              </a:spcBef>
              <a:spcAft>
                <a:spcPts val="0"/>
              </a:spcAft>
              <a:buNone/>
            </a:pPr>
            <a:r>
              <a:t/>
            </a:r>
            <a:endParaRPr sz="1600">
              <a:solidFill>
                <a:schemeClr val="lt1"/>
              </a:solidFill>
              <a:latin typeface="Barlow Condensed Light"/>
              <a:ea typeface="Barlow Condensed Light"/>
              <a:cs typeface="Barlow Condensed Light"/>
              <a:sym typeface="Barlow Condensed Light"/>
            </a:endParaRPr>
          </a:p>
          <a:p>
            <a:pPr indent="-311150" lvl="0" marL="457200" rtl="0" algn="l">
              <a:spcBef>
                <a:spcPts val="0"/>
              </a:spcBef>
              <a:spcAft>
                <a:spcPts val="0"/>
              </a:spcAft>
              <a:buClr>
                <a:schemeClr val="lt1"/>
              </a:buClr>
              <a:buSzPts val="1300"/>
              <a:buFont typeface="Barlow Condensed Light"/>
              <a:buChar char="●"/>
            </a:pPr>
            <a:r>
              <a:rPr lang="pt-BR" sz="1600">
                <a:solidFill>
                  <a:schemeClr val="lt1"/>
                </a:solidFill>
                <a:latin typeface="Barlow Condensed Light"/>
                <a:ea typeface="Barlow Condensed Light"/>
                <a:cs typeface="Barlow Condensed Light"/>
                <a:sym typeface="Barlow Condensed Light"/>
              </a:rPr>
              <a:t>Users can benefit by understandinding basic concepts like systematic nomenclature of organic compounds and visualizing molecular compounds for a better learning experience. </a:t>
            </a:r>
            <a:endParaRPr sz="1600">
              <a:solidFill>
                <a:schemeClr val="lt1"/>
              </a:solidFill>
              <a:latin typeface="Barlow Condensed Light"/>
              <a:ea typeface="Barlow Condensed Light"/>
              <a:cs typeface="Barlow Condensed Light"/>
              <a:sym typeface="Barlow Condensed Light"/>
            </a:endParaRPr>
          </a:p>
          <a:p>
            <a:pPr indent="0" lvl="0" marL="457200" rtl="0" algn="l">
              <a:spcBef>
                <a:spcPts val="0"/>
              </a:spcBef>
              <a:spcAft>
                <a:spcPts val="0"/>
              </a:spcAft>
              <a:buNone/>
            </a:pPr>
            <a:r>
              <a:t/>
            </a:r>
            <a:endParaRPr sz="1600">
              <a:solidFill>
                <a:schemeClr val="lt1"/>
              </a:solidFill>
              <a:latin typeface="Barlow Condensed Light"/>
              <a:ea typeface="Barlow Condensed Light"/>
              <a:cs typeface="Barlow Condensed Light"/>
              <a:sym typeface="Barlow Condensed Light"/>
            </a:endParaRPr>
          </a:p>
          <a:p>
            <a:pPr indent="-311150" lvl="0" marL="457200" rtl="0" algn="l">
              <a:spcBef>
                <a:spcPts val="0"/>
              </a:spcBef>
              <a:spcAft>
                <a:spcPts val="0"/>
              </a:spcAft>
              <a:buClr>
                <a:schemeClr val="lt1"/>
              </a:buClr>
              <a:buSzPts val="1300"/>
              <a:buFont typeface="Barlow Condensed Light"/>
              <a:buChar char="●"/>
            </a:pPr>
            <a:r>
              <a:rPr lang="pt-BR" sz="1600">
                <a:solidFill>
                  <a:schemeClr val="lt1"/>
                </a:solidFill>
                <a:latin typeface="Barlow Condensed Light"/>
                <a:ea typeface="Barlow Condensed Light"/>
                <a:cs typeface="Barlow Condensed Light"/>
                <a:sym typeface="Barlow Condensed Light"/>
              </a:rPr>
              <a:t>It is also an offline application, i.e. can </a:t>
            </a:r>
            <a:br>
              <a:rPr lang="pt-BR" sz="1600">
                <a:solidFill>
                  <a:schemeClr val="lt1"/>
                </a:solidFill>
                <a:latin typeface="Barlow Condensed Light"/>
                <a:ea typeface="Barlow Condensed Light"/>
                <a:cs typeface="Barlow Condensed Light"/>
                <a:sym typeface="Barlow Condensed Light"/>
              </a:rPr>
            </a:br>
            <a:r>
              <a:rPr lang="pt-BR" sz="1600">
                <a:solidFill>
                  <a:schemeClr val="lt1"/>
                </a:solidFill>
                <a:latin typeface="Barlow Condensed Light"/>
                <a:ea typeface="Barlow Condensed Light"/>
                <a:cs typeface="Barlow Condensed Light"/>
                <a:sym typeface="Barlow Condensed Light"/>
              </a:rPr>
              <a:t>work without an internet connection. </a:t>
            </a:r>
            <a:endParaRPr sz="1600">
              <a:solidFill>
                <a:schemeClr val="lt1"/>
              </a:solidFill>
              <a:latin typeface="Barlow Condensed Light"/>
              <a:ea typeface="Barlow Condensed Light"/>
              <a:cs typeface="Barlow Condensed Light"/>
              <a:sym typeface="Barlow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0" y="0"/>
            <a:ext cx="9144003" cy="5143490"/>
          </a:xfrm>
          <a:prstGeom prst="rect">
            <a:avLst/>
          </a:prstGeom>
          <a:noFill/>
          <a:ln>
            <a:noFill/>
          </a:ln>
        </p:spPr>
      </p:pic>
      <p:sp>
        <p:nvSpPr>
          <p:cNvPr id="77" name="Google Shape;77;p16"/>
          <p:cNvSpPr txBox="1"/>
          <p:nvPr/>
        </p:nvSpPr>
        <p:spPr>
          <a:xfrm>
            <a:off x="1091625" y="1201000"/>
            <a:ext cx="2886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WORKING</a:t>
            </a:r>
            <a:endParaRPr sz="2600">
              <a:solidFill>
                <a:schemeClr val="lt1"/>
              </a:solidFill>
              <a:latin typeface="Syncopate"/>
              <a:ea typeface="Syncopate"/>
              <a:cs typeface="Syncopate"/>
              <a:sym typeface="Syncopate"/>
            </a:endParaRPr>
          </a:p>
        </p:txBody>
      </p:sp>
      <p:sp>
        <p:nvSpPr>
          <p:cNvPr id="78" name="Google Shape;78;p16"/>
          <p:cNvSpPr txBox="1"/>
          <p:nvPr/>
        </p:nvSpPr>
        <p:spPr>
          <a:xfrm>
            <a:off x="803675" y="1786800"/>
            <a:ext cx="6504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lt1"/>
                </a:solidFill>
                <a:latin typeface="Barlow Condensed"/>
                <a:ea typeface="Barlow Condensed"/>
                <a:cs typeface="Barlow Condensed"/>
                <a:sym typeface="Barlow Condensed"/>
              </a:rPr>
              <a:t>First, all the relevant data such as prefix name, suffix name, functional groups will be stored in the form of structures and arrays. Then, as we get an input in the form of a string, the position and the names will be compared with the stored data to get information such as number of carbons, functional groups, number of bonds to form the complete structure.</a:t>
            </a:r>
            <a:endParaRPr sz="1600">
              <a:solidFill>
                <a:schemeClr val="lt1"/>
              </a:solidFill>
              <a:latin typeface="Barlow Condensed"/>
              <a:ea typeface="Barlow Condensed"/>
              <a:cs typeface="Barlow Condensed"/>
              <a:sym typeface="Barlow Condensed"/>
            </a:endParaRPr>
          </a:p>
          <a:p>
            <a:pPr indent="0" lvl="0" marL="0" rtl="0" algn="l">
              <a:spcBef>
                <a:spcPts val="0"/>
              </a:spcBef>
              <a:spcAft>
                <a:spcPts val="0"/>
              </a:spcAft>
              <a:buNone/>
            </a:pPr>
            <a:r>
              <a:t/>
            </a:r>
            <a:endParaRPr sz="1600">
              <a:solidFill>
                <a:schemeClr val="lt1"/>
              </a:solidFill>
              <a:latin typeface="Barlow Condensed"/>
              <a:ea typeface="Barlow Condensed"/>
              <a:cs typeface="Barlow Condensed"/>
              <a:sym typeface="Barlow Condensed"/>
            </a:endParaRPr>
          </a:p>
          <a:p>
            <a:pPr indent="0" lvl="0" marL="0" rtl="0" algn="l">
              <a:spcBef>
                <a:spcPts val="0"/>
              </a:spcBef>
              <a:spcAft>
                <a:spcPts val="0"/>
              </a:spcAft>
              <a:buNone/>
            </a:pPr>
            <a:r>
              <a:rPr lang="pt-BR" sz="1600">
                <a:solidFill>
                  <a:schemeClr val="lt1"/>
                </a:solidFill>
                <a:latin typeface="Barlow Condensed"/>
                <a:ea typeface="Barlow Condensed"/>
                <a:cs typeface="Barlow Condensed"/>
                <a:sym typeface="Barlow Condensed"/>
              </a:rPr>
              <a:t>The module starts with detecting characters before halogen groups in the IUPAC name (variable name – iupac). It compares the characters with all elements stored in an array named “prefix”(containing all the possible prefixes) one by one. Consequently it stores all the characters before halogens in pretemp array and marks the address of the end of the prefixes group in cbhalo variable.</a:t>
            </a:r>
            <a:endParaRPr sz="1600">
              <a:solidFill>
                <a:schemeClr val="lt1"/>
              </a:solidFill>
              <a:latin typeface="Barlow Condensed"/>
              <a:ea typeface="Barlow Condensed"/>
              <a:cs typeface="Barlow Condensed"/>
              <a:sym typeface="Barlow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0" y="0"/>
            <a:ext cx="9144003" cy="5143490"/>
          </a:xfrm>
          <a:prstGeom prst="rect">
            <a:avLst/>
          </a:prstGeom>
          <a:noFill/>
          <a:ln>
            <a:noFill/>
          </a:ln>
        </p:spPr>
      </p:pic>
      <p:sp>
        <p:nvSpPr>
          <p:cNvPr id="86" name="Google Shape;86;p17"/>
          <p:cNvSpPr txBox="1"/>
          <p:nvPr/>
        </p:nvSpPr>
        <p:spPr>
          <a:xfrm>
            <a:off x="664375" y="1082275"/>
            <a:ext cx="358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Help option</a:t>
            </a:r>
            <a:endParaRPr/>
          </a:p>
        </p:txBody>
      </p:sp>
      <p:pic>
        <p:nvPicPr>
          <p:cNvPr id="87" name="Google Shape;87;p17"/>
          <p:cNvPicPr preferRelativeResize="0"/>
          <p:nvPr/>
        </p:nvPicPr>
        <p:blipFill>
          <a:blip r:embed="rId4">
            <a:alphaModFix/>
          </a:blip>
          <a:stretch>
            <a:fillRect/>
          </a:stretch>
        </p:blipFill>
        <p:spPr>
          <a:xfrm>
            <a:off x="75000" y="1832375"/>
            <a:ext cx="4232675" cy="3043249"/>
          </a:xfrm>
          <a:prstGeom prst="rect">
            <a:avLst/>
          </a:prstGeom>
          <a:noFill/>
          <a:ln>
            <a:noFill/>
          </a:ln>
        </p:spPr>
      </p:pic>
      <p:pic>
        <p:nvPicPr>
          <p:cNvPr id="88" name="Google Shape;88;p17"/>
          <p:cNvPicPr preferRelativeResize="0"/>
          <p:nvPr/>
        </p:nvPicPr>
        <p:blipFill>
          <a:blip r:embed="rId5">
            <a:alphaModFix/>
          </a:blip>
          <a:stretch>
            <a:fillRect/>
          </a:stretch>
        </p:blipFill>
        <p:spPr>
          <a:xfrm>
            <a:off x="4491776" y="1832375"/>
            <a:ext cx="4416499" cy="3043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0" y="0"/>
            <a:ext cx="9144003" cy="5143490"/>
          </a:xfrm>
          <a:prstGeom prst="rect">
            <a:avLst/>
          </a:prstGeom>
          <a:noFill/>
          <a:ln>
            <a:noFill/>
          </a:ln>
        </p:spPr>
      </p:pic>
      <p:sp>
        <p:nvSpPr>
          <p:cNvPr id="96" name="Google Shape;96;p18"/>
          <p:cNvSpPr txBox="1"/>
          <p:nvPr/>
        </p:nvSpPr>
        <p:spPr>
          <a:xfrm>
            <a:off x="1264450" y="953700"/>
            <a:ext cx="4104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Trivia/Quiz</a:t>
            </a:r>
            <a:endParaRPr/>
          </a:p>
        </p:txBody>
      </p:sp>
      <p:pic>
        <p:nvPicPr>
          <p:cNvPr id="97" name="Google Shape;97;p18"/>
          <p:cNvPicPr preferRelativeResize="0"/>
          <p:nvPr/>
        </p:nvPicPr>
        <p:blipFill>
          <a:blip r:embed="rId4">
            <a:alphaModFix/>
          </a:blip>
          <a:stretch>
            <a:fillRect/>
          </a:stretch>
        </p:blipFill>
        <p:spPr>
          <a:xfrm>
            <a:off x="571500" y="1628775"/>
            <a:ext cx="6056026" cy="3075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0" y="0"/>
            <a:ext cx="9144003" cy="5143490"/>
          </a:xfrm>
          <a:prstGeom prst="rect">
            <a:avLst/>
          </a:prstGeom>
          <a:noFill/>
          <a:ln>
            <a:noFill/>
          </a:ln>
        </p:spPr>
      </p:pic>
      <p:sp>
        <p:nvSpPr>
          <p:cNvPr id="103" name="Google Shape;103;p19"/>
          <p:cNvSpPr txBox="1"/>
          <p:nvPr/>
        </p:nvSpPr>
        <p:spPr>
          <a:xfrm>
            <a:off x="632225" y="1201000"/>
            <a:ext cx="7575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Example 1 - Straight Chain Compounds (HEXANE)</a:t>
            </a:r>
            <a:endParaRPr sz="2600">
              <a:solidFill>
                <a:schemeClr val="lt1"/>
              </a:solidFill>
              <a:latin typeface="Syncopate"/>
              <a:ea typeface="Syncopate"/>
              <a:cs typeface="Syncopate"/>
              <a:sym typeface="Syncopate"/>
            </a:endParaRPr>
          </a:p>
        </p:txBody>
      </p:sp>
      <p:sp>
        <p:nvSpPr>
          <p:cNvPr id="104" name="Google Shape;104;p19"/>
          <p:cNvSpPr txBox="1"/>
          <p:nvPr/>
        </p:nvSpPr>
        <p:spPr>
          <a:xfrm>
            <a:off x="1035175" y="2186200"/>
            <a:ext cx="247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endParaRPr>
          </a:p>
        </p:txBody>
      </p:sp>
      <p:pic>
        <p:nvPicPr>
          <p:cNvPr id="105" name="Google Shape;105;p19"/>
          <p:cNvPicPr preferRelativeResize="0"/>
          <p:nvPr/>
        </p:nvPicPr>
        <p:blipFill>
          <a:blip r:embed="rId4">
            <a:alphaModFix/>
          </a:blip>
          <a:stretch>
            <a:fillRect/>
          </a:stretch>
        </p:blipFill>
        <p:spPr>
          <a:xfrm>
            <a:off x="1425200" y="2100275"/>
            <a:ext cx="5325674" cy="299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0" y="0"/>
            <a:ext cx="9144003" cy="5143490"/>
          </a:xfrm>
          <a:prstGeom prst="rect">
            <a:avLst/>
          </a:prstGeom>
          <a:noFill/>
          <a:ln>
            <a:noFill/>
          </a:ln>
        </p:spPr>
      </p:pic>
      <p:sp>
        <p:nvSpPr>
          <p:cNvPr id="113" name="Google Shape;113;p20"/>
          <p:cNvSpPr txBox="1"/>
          <p:nvPr/>
        </p:nvSpPr>
        <p:spPr>
          <a:xfrm>
            <a:off x="1028700" y="1017725"/>
            <a:ext cx="78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Example 2 - 1,2-di-bromo-butane-1-ol</a:t>
            </a:r>
            <a:endParaRPr/>
          </a:p>
        </p:txBody>
      </p:sp>
      <p:pic>
        <p:nvPicPr>
          <p:cNvPr id="114" name="Google Shape;114;p20"/>
          <p:cNvPicPr preferRelativeResize="0"/>
          <p:nvPr/>
        </p:nvPicPr>
        <p:blipFill>
          <a:blip r:embed="rId4">
            <a:alphaModFix/>
          </a:blip>
          <a:stretch>
            <a:fillRect/>
          </a:stretch>
        </p:blipFill>
        <p:spPr>
          <a:xfrm>
            <a:off x="1618075" y="2002925"/>
            <a:ext cx="5475674" cy="308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0" y="0"/>
            <a:ext cx="9144003" cy="5143490"/>
          </a:xfrm>
          <a:prstGeom prst="rect">
            <a:avLst/>
          </a:prstGeom>
          <a:noFill/>
          <a:ln>
            <a:noFill/>
          </a:ln>
        </p:spPr>
      </p:pic>
      <p:sp>
        <p:nvSpPr>
          <p:cNvPr id="122" name="Google Shape;122;p21"/>
          <p:cNvSpPr txBox="1"/>
          <p:nvPr/>
        </p:nvSpPr>
        <p:spPr>
          <a:xfrm>
            <a:off x="246450" y="814400"/>
            <a:ext cx="8647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solidFill>
                  <a:schemeClr val="lt1"/>
                </a:solidFill>
                <a:latin typeface="Syncopate"/>
                <a:ea typeface="Syncopate"/>
                <a:cs typeface="Syncopate"/>
                <a:sym typeface="Syncopate"/>
              </a:rPr>
              <a:t>Example 3 - </a:t>
            </a:r>
            <a:r>
              <a:rPr lang="pt-BR" sz="2600">
                <a:solidFill>
                  <a:schemeClr val="lt1"/>
                </a:solidFill>
                <a:latin typeface="Syncopate"/>
                <a:ea typeface="Syncopate"/>
                <a:cs typeface="Syncopate"/>
                <a:sym typeface="Syncopate"/>
              </a:rPr>
              <a:t>8-Keto-5,6-iodo-4,5-ethylDec-2-ene-1-oic acid (Multifunctional groups)</a:t>
            </a:r>
            <a:endParaRPr>
              <a:solidFill>
                <a:schemeClr val="dk1"/>
              </a:solidFill>
            </a:endParaRPr>
          </a:p>
        </p:txBody>
      </p:sp>
      <p:pic>
        <p:nvPicPr>
          <p:cNvPr id="123" name="Google Shape;123;p21"/>
          <p:cNvPicPr preferRelativeResize="0"/>
          <p:nvPr/>
        </p:nvPicPr>
        <p:blipFill>
          <a:blip r:embed="rId4">
            <a:alphaModFix/>
          </a:blip>
          <a:stretch>
            <a:fillRect/>
          </a:stretch>
        </p:blipFill>
        <p:spPr>
          <a:xfrm>
            <a:off x="1832375" y="2314575"/>
            <a:ext cx="4929200" cy="277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